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301" r:id="rId6"/>
    <p:sldId id="302" r:id="rId7"/>
    <p:sldId id="264" r:id="rId8"/>
    <p:sldId id="265" r:id="rId9"/>
    <p:sldId id="303" r:id="rId10"/>
    <p:sldId id="304" r:id="rId11"/>
    <p:sldId id="272" r:id="rId12"/>
    <p:sldId id="273" r:id="rId13"/>
    <p:sldId id="305" r:id="rId14"/>
    <p:sldId id="277" r:id="rId15"/>
    <p:sldId id="278" r:id="rId16"/>
    <p:sldId id="286" r:id="rId17"/>
    <p:sldId id="306" r:id="rId18"/>
    <p:sldId id="289" r:id="rId19"/>
    <p:sldId id="307" r:id="rId20"/>
    <p:sldId id="294" r:id="rId21"/>
    <p:sldId id="295" r:id="rId22"/>
    <p:sldId id="308" r:id="rId23"/>
    <p:sldId id="300" r:id="rId2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07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F227A-5202-4FE6-AB67-C85D08CF3852}" type="datetimeFigureOut">
              <a:rPr lang="zh-TW" altLang="en-US" smtClean="0"/>
              <a:pPr/>
              <a:t>2018/2/5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CC9C3-8B4A-415C-B72B-3FFA67DF96B7}"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4</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pPr>
              <a:defRPr/>
            </a:pPr>
            <a:fld id="{C20F6575-F2CD-407B-A6B2-3C1B7736CE82}" type="datetimeFigureOut">
              <a:rPr lang="zh-TW" altLang="en-US" smtClean="0"/>
              <a:pPr>
                <a:defRPr/>
              </a:pPr>
              <a:t>2018/2/5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DC46162-EBA2-4467-B658-E5C93D66E133}"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84498E7F-3FB2-42A0-A9D1-8704EB397FB7}" type="datetimeFigureOut">
              <a:rPr lang="zh-TW" altLang="en-US" smtClean="0"/>
              <a:pPr>
                <a:defRPr/>
              </a:pPr>
              <a:t>2018/2/5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46448DA-D9C9-4F19-8B31-1F41248BF050}" type="slidenum">
              <a:rPr lang="zh-TW" altLang="en-US" smtClean="0"/>
              <a:pPr>
                <a:defRPr/>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24E79559-6AEB-410F-A0E6-0F966B1FBF92}" type="datetimeFigureOut">
              <a:rPr lang="zh-TW" altLang="en-US" smtClean="0"/>
              <a:pPr>
                <a:defRPr/>
              </a:pPr>
              <a:t>2018/2/5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9EDCAE9-E896-42D0-A371-D5A72D3AD10D}"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pPr>
              <a:defRPr/>
            </a:pPr>
            <a:fld id="{C2BBB7A4-9EFA-43E5-A2E6-02BADA0AFB39}" type="datetimeFigureOut">
              <a:rPr lang="zh-TW" altLang="en-US" smtClean="0"/>
              <a:pPr>
                <a:defRPr/>
              </a:pPr>
              <a:t>2018/2/5</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06D2277-36CD-402D-B945-2CFC91C0D21A}"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D2F92CF9-9CAE-49FF-83DA-5F08D6A06526}" type="datetimeFigureOut">
              <a:rPr lang="zh-TW" altLang="en-US" smtClean="0"/>
              <a:pPr>
                <a:defRPr/>
              </a:pPr>
              <a:t>2018/2/5</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4CE8DDB-62A2-45E4-9281-BC1B46CD8209}" type="slidenum">
              <a:rPr lang="zh-TW" altLang="en-US" smtClean="0"/>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4E9EEFAF-43DB-4136-B879-7AA802404791}" type="datetimeFigureOut">
              <a:rPr lang="zh-TW" altLang="en-US" smtClean="0"/>
              <a:pPr>
                <a:defRPr/>
              </a:pPr>
              <a:t>2018/2/5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F43DE4EC-4703-46AF-B407-EBE5EB8C5C7A}"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fld id="{E1E2753A-5164-408C-97C0-B4E530FE56CF}" type="datetimeFigureOut">
              <a:rPr lang="zh-TW" altLang="en-US" smtClean="0"/>
              <a:pPr>
                <a:defRPr/>
              </a:pPr>
              <a:t>2018/2/5</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75F2F577-C15F-46D3-B49E-315A2CB1DFDC}"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1A3A5943-5F09-449E-B82D-7C9473A09D7D}" type="datetimeFigureOut">
              <a:rPr lang="zh-TW" altLang="en-US" smtClean="0"/>
              <a:pPr>
                <a:defRPr/>
              </a:pPr>
              <a:t>2018/2/5</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D6AF18FC-B893-469E-989A-3038E43A1B07}"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2E5EB138-A2CF-41DA-B9A2-D13BA72FF83D}" type="datetimeFigureOut">
              <a:rPr lang="zh-TW" altLang="en-US" smtClean="0"/>
              <a:pPr>
                <a:defRPr/>
              </a:pPr>
              <a:t>2018/2/5</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253C00E1-9D4C-4373-AA2B-96AAAC759245}"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B4CAE2EA-64E7-4516-BC7A-EE0005EAE1D5}" type="datetimeFigureOut">
              <a:rPr lang="zh-TW" altLang="en-US" smtClean="0"/>
              <a:pPr>
                <a:defRPr/>
              </a:pPr>
              <a:t>2018/2/5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94805A76-A6DC-4B87-AB68-F343F5CEE35C}"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7C4CBBF4-8008-478C-A238-4B828D3ACC59}" type="datetimeFigureOut">
              <a:rPr lang="zh-TW" altLang="en-US" smtClean="0"/>
              <a:pPr>
                <a:defRPr/>
              </a:pPr>
              <a:t>2018/2/5</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770522FD-5528-4865-8EBF-AE800732DB09}"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BA2E8358-9190-4255-BFB4-74E2ACAE90C0}" type="datetimeFigureOut">
              <a:rPr lang="zh-TW" altLang="en-US" smtClean="0"/>
              <a:pPr>
                <a:defRPr/>
              </a:pPr>
              <a:t>2018/2/5</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04163A38-51FE-451F-B231-48C8AA96DD5B}" type="slidenum">
              <a:rPr lang="zh-TW" altLang="en-US" smtClean="0"/>
              <a:pPr>
                <a:defRPr/>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en-US" altLang="zh-TW" dirty="0" smtClean="0"/>
              <a:t>JCM </a:t>
            </a:r>
            <a:r>
              <a:rPr lang="en-US" altLang="zh-TW" dirty="0" smtClean="0"/>
              <a:t>OSCE Questions</a:t>
            </a:r>
            <a:r>
              <a:rPr lang="en-US" altLang="zh-TW" dirty="0" smtClean="0"/>
              <a:t/>
            </a:r>
            <a:br>
              <a:rPr lang="en-US" altLang="zh-TW" dirty="0" smtClean="0"/>
            </a:br>
            <a:r>
              <a:rPr lang="en-US" altLang="zh-TW" dirty="0" smtClean="0"/>
              <a:t>CMC AED</a:t>
            </a:r>
            <a:endParaRPr lang="zh-TW" altLang="en-US" dirty="0" smtClean="0"/>
          </a:p>
        </p:txBody>
      </p:sp>
      <p:sp>
        <p:nvSpPr>
          <p:cNvPr id="3" name="副標題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altLang="zh-TW" smtClean="0"/>
              <a:t>7 Feb 2018</a:t>
            </a:r>
            <a:endParaRPr lang="zh-TW"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2</a:t>
            </a:r>
            <a:endParaRPr lang="zh-TW" altLang="en-US" dirty="0"/>
          </a:p>
        </p:txBody>
      </p:sp>
      <p:sp>
        <p:nvSpPr>
          <p:cNvPr id="3" name="內容版面配置區 2"/>
          <p:cNvSpPr>
            <a:spLocks noGrp="1"/>
          </p:cNvSpPr>
          <p:nvPr>
            <p:ph idx="1"/>
          </p:nvPr>
        </p:nvSpPr>
        <p:spPr/>
        <p:txBody>
          <a:bodyPr>
            <a:normAutofit/>
          </a:bodyPr>
          <a:lstStyle/>
          <a:p>
            <a:pPr>
              <a:defRPr/>
            </a:pPr>
            <a:r>
              <a:rPr lang="en-US" altLang="zh-HK" dirty="0" smtClean="0"/>
              <a:t>Q4: How would you manage this child? (2 marks</a:t>
            </a:r>
            <a:r>
              <a:rPr lang="en-US" altLang="zh-HK" dirty="0" smtClean="0"/>
              <a:t>)</a:t>
            </a:r>
          </a:p>
          <a:p>
            <a:pPr>
              <a:defRPr/>
            </a:pPr>
            <a:r>
              <a:rPr lang="en-US" altLang="zh-HK" dirty="0" smtClean="0"/>
              <a:t>Q5: Name one associated condition you would consider. (1 mark)</a:t>
            </a:r>
            <a:endParaRPr lang="zh-TW" altLang="zh-HK" dirty="0" smtClean="0"/>
          </a:p>
          <a:p>
            <a:pPr>
              <a:defRPr/>
            </a:pPr>
            <a:r>
              <a:rPr lang="en-US" altLang="zh-HK" dirty="0" smtClean="0"/>
              <a:t>Q6: How you manage the child if the condition mentioned in question 5 is suspected? (2 marks</a:t>
            </a:r>
            <a:r>
              <a:rPr lang="en-US" altLang="zh-HK" dirty="0" smtClean="0"/>
              <a:t>)</a:t>
            </a:r>
            <a:endParaRPr lang="zh-TW" altLang="zh-HK" dirty="0" smtClean="0"/>
          </a:p>
          <a:p>
            <a:pPr marL="0" indent="0">
              <a:buNone/>
              <a:defRPr/>
            </a:pPr>
            <a:r>
              <a:rPr lang="en-US" altLang="zh-HK" dirty="0" smtClean="0"/>
              <a:t> </a:t>
            </a:r>
            <a:endParaRPr lang="zh-TW" altLang="zh-HK" dirty="0" smtClean="0"/>
          </a:p>
          <a:p>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HK" smtClean="0"/>
              <a:t>Case 3</a:t>
            </a:r>
            <a:endParaRPr lang="zh-HK" altLang="en-US" smtClean="0"/>
          </a:p>
        </p:txBody>
      </p:sp>
      <p:sp>
        <p:nvSpPr>
          <p:cNvPr id="19459" name="Content Placeholder 2"/>
          <p:cNvSpPr>
            <a:spLocks noGrp="1"/>
          </p:cNvSpPr>
          <p:nvPr>
            <p:ph idx="1"/>
          </p:nvPr>
        </p:nvSpPr>
        <p:spPr/>
        <p:txBody>
          <a:bodyPr/>
          <a:lstStyle/>
          <a:p>
            <a:pPr eaLnBrk="1" hangingPunct="1"/>
            <a:r>
              <a:rPr lang="en-US" altLang="zh-HK" smtClean="0"/>
              <a:t>55-year-old female presented with cough and whitish sputum for half month. She has good past health and is a non-smoker, non-drinker. There was no recent travel history. Her temperature was 38</a:t>
            </a:r>
            <a:r>
              <a:rPr lang="en-US" altLang="zh-HK" baseline="30000" smtClean="0"/>
              <a:t>o</a:t>
            </a:r>
            <a:r>
              <a:rPr lang="en-US" altLang="zh-HK" smtClean="0"/>
              <a:t>C. Other physical findings were essentially normal.</a:t>
            </a:r>
            <a:endParaRPr lang="zh-TW" altLang="zh-HK" smtClean="0"/>
          </a:p>
          <a:p>
            <a:pPr eaLnBrk="1" hangingPunct="1"/>
            <a:r>
              <a:rPr lang="en-US" altLang="zh-HK" smtClean="0"/>
              <a:t>Below is her Chest X-ray taken on day of presentation.</a:t>
            </a:r>
            <a:endParaRPr lang="zh-TW" altLang="zh-HK" smtClean="0"/>
          </a:p>
          <a:p>
            <a:pPr eaLnBrk="1" hangingPunct="1"/>
            <a:endParaRPr lang="zh-HK"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1" descr="D:\NGF\NGF\CMC A&amp;E\X_ray_Archived\Cavitating lung lesion\CXR 02_21Jul2012.jpg"/>
          <p:cNvPicPr>
            <a:picLocks noChangeAspect="1" noChangeArrowheads="1"/>
          </p:cNvPicPr>
          <p:nvPr/>
        </p:nvPicPr>
        <p:blipFill>
          <a:blip r:embed="rId3" cstate="print"/>
          <a:srcRect/>
          <a:stretch>
            <a:fillRect/>
          </a:stretch>
        </p:blipFill>
        <p:spPr bwMode="auto">
          <a:xfrm>
            <a:off x="1422400" y="15875"/>
            <a:ext cx="6299200"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3</a:t>
            </a:r>
            <a:endParaRPr lang="zh-TW" altLang="en-US" dirty="0"/>
          </a:p>
        </p:txBody>
      </p:sp>
      <p:sp>
        <p:nvSpPr>
          <p:cNvPr id="3" name="內容版面配置區 2"/>
          <p:cNvSpPr>
            <a:spLocks noGrp="1"/>
          </p:cNvSpPr>
          <p:nvPr>
            <p:ph idx="1"/>
          </p:nvPr>
        </p:nvSpPr>
        <p:spPr/>
        <p:txBody>
          <a:bodyPr/>
          <a:lstStyle/>
          <a:p>
            <a:r>
              <a:rPr lang="en-US" altLang="zh-HK" dirty="0" smtClean="0"/>
              <a:t>Q1: Name the radiological findings. (3 marks</a:t>
            </a:r>
            <a:r>
              <a:rPr lang="en-US" altLang="zh-HK" dirty="0" smtClean="0"/>
              <a:t>)</a:t>
            </a:r>
          </a:p>
          <a:p>
            <a:r>
              <a:rPr lang="en-US" altLang="zh-HK" dirty="0" smtClean="0"/>
              <a:t>Q2: Name 3 types of lung infections and one corresponding causative organism for each type that may present with this XR finding. (3 marks</a:t>
            </a:r>
            <a:r>
              <a:rPr lang="en-US" altLang="zh-HK" dirty="0" smtClean="0"/>
              <a:t>)</a:t>
            </a:r>
          </a:p>
          <a:p>
            <a:r>
              <a:rPr lang="en-US" altLang="zh-HK" dirty="0" smtClean="0"/>
              <a:t>Q3: Name 3 other causes for such XR finding. (3 marks)</a:t>
            </a:r>
            <a:endParaRPr lang="zh-TW" altLang="zh-HK" dirty="0" smtClean="0"/>
          </a:p>
          <a:p>
            <a:endParaRPr lang="zh-TW" altLang="zh-HK" dirty="0" smtClean="0"/>
          </a:p>
          <a:p>
            <a:endParaRPr lang="zh-TW" altLang="zh-HK" dirty="0" smtClean="0"/>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5" descr="D:\NGF\NGF\CMC A&amp;E\X_ray_Archived\Cavitating lung lesion\CXR 11_20Dec2012.jpg"/>
          <p:cNvPicPr>
            <a:picLocks noChangeAspect="1" noChangeArrowheads="1"/>
          </p:cNvPicPr>
          <p:nvPr/>
        </p:nvPicPr>
        <p:blipFill>
          <a:blip r:embed="rId3" cstate="print"/>
          <a:srcRect/>
          <a:stretch>
            <a:fillRect/>
          </a:stretch>
        </p:blipFill>
        <p:spPr bwMode="auto">
          <a:xfrm>
            <a:off x="1422400" y="0"/>
            <a:ext cx="59578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zh-HK" smtClean="0"/>
              <a:t>Case 3</a:t>
            </a:r>
            <a:endParaRPr lang="zh-HK" altLang="en-US" smtClean="0"/>
          </a:p>
        </p:txBody>
      </p:sp>
      <p:sp>
        <p:nvSpPr>
          <p:cNvPr id="25603" name="Content Placeholder 2"/>
          <p:cNvSpPr>
            <a:spLocks noGrp="1"/>
          </p:cNvSpPr>
          <p:nvPr>
            <p:ph idx="1"/>
          </p:nvPr>
        </p:nvSpPr>
        <p:spPr/>
        <p:txBody>
          <a:bodyPr/>
          <a:lstStyle/>
          <a:p>
            <a:pPr eaLnBrk="1" hangingPunct="1"/>
            <a:r>
              <a:rPr lang="en-US" altLang="zh-HK" dirty="0" smtClean="0"/>
              <a:t>Q4: Below is her chest X-ray after 5 months. What treatment is likely received by her? (1 mark</a:t>
            </a:r>
            <a:r>
              <a:rPr lang="en-US" altLang="zh-HK" dirty="0" smtClean="0"/>
              <a:t>)</a:t>
            </a:r>
            <a:endParaRPr lang="zh-TW" altLang="zh-HK" i="1" dirty="0" smtClean="0"/>
          </a:p>
          <a:p>
            <a:pPr eaLnBrk="1" hangingPunct="1"/>
            <a:endParaRPr lang="zh-HK"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HK" smtClean="0"/>
              <a:t>Case 4</a:t>
            </a:r>
            <a:endParaRPr lang="zh-HK" altLang="en-US" smtClean="0"/>
          </a:p>
        </p:txBody>
      </p:sp>
      <p:sp>
        <p:nvSpPr>
          <p:cNvPr id="26627" name="Content Placeholder 2"/>
          <p:cNvSpPr>
            <a:spLocks noGrp="1"/>
          </p:cNvSpPr>
          <p:nvPr>
            <p:ph idx="1"/>
          </p:nvPr>
        </p:nvSpPr>
        <p:spPr/>
        <p:txBody>
          <a:bodyPr/>
          <a:lstStyle/>
          <a:p>
            <a:r>
              <a:rPr lang="en-US" altLang="zh-HK" sz="2800" smtClean="0"/>
              <a:t>39-year-old female had a nap when she was home after work at 5pm. She woke up with dizziness, headache and repeated vomiting of undigested food at 6pm. When her husband went home at 7pm she was sent to A&amp;E Department by ambulance. She was fully conscious on arrival and was put in sitting position (which she preferred) in a trolley. Her blood pressure was 129/90 mmHg, pulse 73/min regular. No focal neurological deficits were found. She had good past health.</a:t>
            </a:r>
            <a:endParaRPr lang="zh-TW" altLang="zh-HK" sz="2800" smtClean="0"/>
          </a:p>
          <a:p>
            <a:endParaRPr lang="zh-HK"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4</a:t>
            </a:r>
            <a:endParaRPr lang="zh-TW" altLang="en-US" dirty="0"/>
          </a:p>
        </p:txBody>
      </p:sp>
      <p:sp>
        <p:nvSpPr>
          <p:cNvPr id="3" name="內容版面配置區 2"/>
          <p:cNvSpPr>
            <a:spLocks noGrp="1"/>
          </p:cNvSpPr>
          <p:nvPr>
            <p:ph idx="1"/>
          </p:nvPr>
        </p:nvSpPr>
        <p:spPr/>
        <p:txBody>
          <a:bodyPr>
            <a:normAutofit/>
          </a:bodyPr>
          <a:lstStyle/>
          <a:p>
            <a:r>
              <a:rPr lang="en-US" altLang="zh-HK" dirty="0" smtClean="0"/>
              <a:t>Q1. Name three categories of important differential diagnosis you have to think of. (2 marks</a:t>
            </a:r>
            <a:r>
              <a:rPr lang="en-US" altLang="zh-HK" dirty="0" smtClean="0"/>
              <a:t>)</a:t>
            </a:r>
          </a:p>
          <a:p>
            <a:r>
              <a:rPr lang="en-US" altLang="zh-HK" dirty="0" smtClean="0"/>
              <a:t>Q2. Below is one of her CT brain cut. What is the diagnosis. (2 marks</a:t>
            </a:r>
            <a:r>
              <a:rPr lang="en-US" altLang="zh-HK" dirty="0" smtClean="0"/>
              <a:t>)</a:t>
            </a:r>
          </a:p>
          <a:p>
            <a:r>
              <a:rPr lang="en-US" altLang="zh-HK" dirty="0" smtClean="0"/>
              <a:t>Q3</a:t>
            </a:r>
            <a:r>
              <a:rPr lang="en-US" altLang="zh-HK" dirty="0" smtClean="0"/>
              <a:t>. Name three more clues to your above diagnosis, not given to you in the history and physical examination mentioned above. (3 marks)</a:t>
            </a:r>
            <a:endParaRPr lang="zh-TW" altLang="zh-HK" dirty="0" smtClean="0"/>
          </a:p>
          <a:p>
            <a:endParaRPr lang="zh-TW" altLang="zh-HK" dirty="0" smtClean="0"/>
          </a:p>
          <a:p>
            <a:endParaRPr lang="zh-TW"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1" descr="D:\NGF\NGF\CMC A&amp;E\Z_CT_2018\SAH_Jan2018\CT brain A_18Jan2018\CT Brain A 07.jpg"/>
          <p:cNvPicPr>
            <a:picLocks noChangeAspect="1" noChangeArrowheads="1"/>
          </p:cNvPicPr>
          <p:nvPr/>
        </p:nvPicPr>
        <p:blipFill>
          <a:blip r:embed="rId3" cstate="print"/>
          <a:srcRect/>
          <a:stretch>
            <a:fillRect/>
          </a:stretch>
        </p:blipFill>
        <p:spPr bwMode="auto">
          <a:xfrm>
            <a:off x="611188" y="33338"/>
            <a:ext cx="7685087" cy="682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4</a:t>
            </a:r>
            <a:endParaRPr lang="zh-TW" altLang="en-US" dirty="0"/>
          </a:p>
        </p:txBody>
      </p:sp>
      <p:sp>
        <p:nvSpPr>
          <p:cNvPr id="3" name="內容版面配置區 2"/>
          <p:cNvSpPr>
            <a:spLocks noGrp="1"/>
          </p:cNvSpPr>
          <p:nvPr>
            <p:ph idx="1"/>
          </p:nvPr>
        </p:nvSpPr>
        <p:spPr/>
        <p:txBody>
          <a:bodyPr/>
          <a:lstStyle/>
          <a:p>
            <a:r>
              <a:rPr lang="en-US" altLang="zh-HK" dirty="0" smtClean="0"/>
              <a:t>Q4. If the first CT brain (plain) was normal, name three differential diagnoses now in descending order of possibility</a:t>
            </a:r>
            <a:r>
              <a:rPr lang="en-US" altLang="zh-HK" dirty="0" smtClean="0"/>
              <a:t>. (2 marks) </a:t>
            </a:r>
          </a:p>
          <a:p>
            <a:r>
              <a:rPr lang="en-US" altLang="zh-HK" dirty="0" smtClean="0"/>
              <a:t>Q5: Name two further investigations that may be done on this patient. (1 mark</a:t>
            </a:r>
            <a:r>
              <a:rPr lang="en-US" altLang="zh-HK" dirty="0" smtClean="0"/>
              <a:t>)</a:t>
            </a:r>
          </a:p>
          <a:p>
            <a:r>
              <a:rPr lang="en-US" altLang="zh-HK" dirty="0" smtClean="0"/>
              <a:t>Q6: Name two possible inventions this patient may receive for definitive care to prevent recurrence. (1 mark)</a:t>
            </a:r>
            <a:endParaRPr lang="zh-TW" altLang="zh-HK" dirty="0" smtClean="0"/>
          </a:p>
          <a:p>
            <a:endParaRPr lang="en-US" altLang="zh-HK" dirty="0" smtClean="0"/>
          </a:p>
          <a:p>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r>
              <a:rPr lang="en-US" altLang="zh-TW" smtClean="0"/>
              <a:t>Case 1</a:t>
            </a:r>
            <a:endParaRPr lang="zh-TW" altLang="en-US" smtClean="0"/>
          </a:p>
        </p:txBody>
      </p:sp>
      <p:sp>
        <p:nvSpPr>
          <p:cNvPr id="3" name="內容版面配置區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altLang="zh-TW" dirty="0" smtClean="0"/>
              <a:t>An 86-year-old man fell forward with head injury in toilet at home. He attended ED complaining of immediate neck pain. He was able to walk afterwards and there was no limb numbness or weakness.</a:t>
            </a:r>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r>
              <a:rPr lang="en-US" altLang="zh-HK" dirty="0" smtClean="0"/>
              <a:t>Physical exam showed tenderness over the neck region. Upper and lower limb power were full, sensation intact, </a:t>
            </a:r>
            <a:r>
              <a:rPr lang="en-US" altLang="zh-HK" dirty="0" err="1" smtClean="0"/>
              <a:t>normoflexia</a:t>
            </a:r>
            <a:r>
              <a:rPr lang="en-US" altLang="zh-HK" dirty="0" smtClean="0"/>
              <a:t> with normal tone.</a:t>
            </a:r>
          </a:p>
          <a:p>
            <a:pPr eaLnBrk="1" fontAlgn="auto" hangingPunct="1">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zh-HK" smtClean="0"/>
              <a:t>Case 5</a:t>
            </a:r>
            <a:endParaRPr lang="zh-HK" altLang="en-US" smtClean="0"/>
          </a:p>
        </p:txBody>
      </p:sp>
      <p:sp>
        <p:nvSpPr>
          <p:cNvPr id="34819" name="Content Placeholder 2"/>
          <p:cNvSpPr>
            <a:spLocks noGrp="1"/>
          </p:cNvSpPr>
          <p:nvPr>
            <p:ph idx="1"/>
          </p:nvPr>
        </p:nvSpPr>
        <p:spPr/>
        <p:txBody>
          <a:bodyPr/>
          <a:lstStyle/>
          <a:p>
            <a:r>
              <a:rPr lang="en-US" altLang="zh-HK" smtClean="0"/>
              <a:t>A 52-year-old gentleman took around 60 gram of mothballs for suicide. He grounded the mothballs into powder before ingestion. He complained of malaise and passed dark brown urine 20 hours after ingestion. </a:t>
            </a:r>
            <a:endParaRPr lang="zh-HK"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Users\tky968\Desktop\ictx_a_1305110_f0001_c.jpg"/>
          <p:cNvPicPr>
            <a:picLocks noChangeAspect="1" noChangeArrowheads="1"/>
          </p:cNvPicPr>
          <p:nvPr/>
        </p:nvPicPr>
        <p:blipFill>
          <a:blip r:embed="rId3" cstate="print"/>
          <a:srcRect/>
          <a:stretch>
            <a:fillRect/>
          </a:stretch>
        </p:blipFill>
        <p:spPr bwMode="auto">
          <a:xfrm>
            <a:off x="2627313" y="260350"/>
            <a:ext cx="4152900" cy="5522913"/>
          </a:xfrm>
          <a:prstGeom prst="rect">
            <a:avLst/>
          </a:prstGeom>
          <a:noFill/>
          <a:ln w="9525">
            <a:noFill/>
            <a:miter lim="800000"/>
            <a:headEnd/>
            <a:tailEnd/>
          </a:ln>
        </p:spPr>
      </p:pic>
      <p:sp>
        <p:nvSpPr>
          <p:cNvPr id="35843" name="Rectangle 4"/>
          <p:cNvSpPr>
            <a:spLocks noChangeArrowheads="1"/>
          </p:cNvSpPr>
          <p:nvPr/>
        </p:nvSpPr>
        <p:spPr bwMode="auto">
          <a:xfrm>
            <a:off x="2417763" y="6021388"/>
            <a:ext cx="4572000" cy="646112"/>
          </a:xfrm>
          <a:prstGeom prst="rect">
            <a:avLst/>
          </a:prstGeom>
          <a:noFill/>
          <a:ln w="9525">
            <a:noFill/>
            <a:miter lim="800000"/>
            <a:headEnd/>
            <a:tailEnd/>
          </a:ln>
        </p:spPr>
        <p:txBody>
          <a:bodyPr>
            <a:spAutoFit/>
          </a:bodyPr>
          <a:lstStyle/>
          <a:p>
            <a:r>
              <a:rPr lang="en-US" altLang="zh-HK"/>
              <a:t>Dark urine of our patient 20 h after mothballs ingestion.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5</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HK" dirty="0" smtClean="0"/>
              <a:t>Q1. Name 3 common ingredients of mothballs. (3 marks</a:t>
            </a:r>
            <a:r>
              <a:rPr lang="en-US" altLang="zh-HK" dirty="0" smtClean="0"/>
              <a:t>)</a:t>
            </a:r>
          </a:p>
          <a:p>
            <a:r>
              <a:rPr lang="en-US" altLang="zh-HK" dirty="0" smtClean="0"/>
              <a:t>Q2. What is the most likely diagnosis in this patient? (2 marks</a:t>
            </a:r>
            <a:r>
              <a:rPr lang="en-US" altLang="zh-HK" dirty="0" smtClean="0"/>
              <a:t>)</a:t>
            </a:r>
          </a:p>
          <a:p>
            <a:r>
              <a:rPr lang="en-US" altLang="zh-HK" dirty="0" smtClean="0"/>
              <a:t>Q3. Why were his symptoms occurred at 20 hours after ingestion? (2 marks)</a:t>
            </a:r>
          </a:p>
          <a:p>
            <a:r>
              <a:rPr lang="en-US" altLang="zh-HK" dirty="0" smtClean="0"/>
              <a:t>Q4. The patient brought along the ‘mothball powder’ of unknown ingredient.  How will you identify the ingredient in AED? What physical property of the mothball ingredient do you test for? (2 marks)</a:t>
            </a:r>
          </a:p>
          <a:p>
            <a:endParaRPr lang="en-US" altLang="zh-HK" dirty="0" smtClean="0"/>
          </a:p>
          <a:p>
            <a:endParaRPr lang="en-US" altLang="zh-HK" dirty="0" smtClean="0"/>
          </a:p>
          <a:p>
            <a:endParaRPr lang="zh-TW"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ctrTitle"/>
          </p:nvPr>
        </p:nvSpPr>
        <p:spPr/>
        <p:txBody>
          <a:bodyPr/>
          <a:lstStyle/>
          <a:p>
            <a:r>
              <a:rPr lang="en-US" altLang="zh-HK" smtClean="0"/>
              <a:t>Thank you!</a:t>
            </a:r>
            <a:endParaRPr lang="zh-HK" altLang="en-US" smtClean="0"/>
          </a:p>
        </p:txBody>
      </p:sp>
      <p:sp>
        <p:nvSpPr>
          <p:cNvPr id="5" name="Subtitle 4"/>
          <p:cNvSpPr>
            <a:spLocks noGrp="1"/>
          </p:cNvSpPr>
          <p:nvPr>
            <p:ph type="subTitle" idx="1"/>
          </p:nvPr>
        </p:nvSpPr>
        <p:spPr/>
        <p:txBody>
          <a:bodyPr/>
          <a:lstStyle/>
          <a:p>
            <a:pPr>
              <a:defRPr/>
            </a:pPr>
            <a:endParaRPr lang="zh-HK"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099" name="AutoShape 4"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100" name="AutoShape 6"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101" name="AutoShape 8" descr="https://apis.mail.yahoo.com/ws/v3/mailboxes/@.id==VjJ-TvRqMV3syq1NT_tDl_Q-vA2ltI7hErQYjOsP6IrCP5p20VDkizIz8JIeJo6v1DV3GH4nkLovJSeSm65J69qU1w/messages/@.id==AFHS2goAACZjWmaFXADPCGXVl0E/content/parts/@.id==2/thumbnail?appId=YahooMailNeo&amp;downloadWhenThumbnailFails=true&amp;pid=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4102" name="Picture 10"/>
          <p:cNvPicPr>
            <a:picLocks noChangeAspect="1" noChangeArrowheads="1"/>
          </p:cNvPicPr>
          <p:nvPr/>
        </p:nvPicPr>
        <p:blipFill>
          <a:blip r:embed="rId3" cstate="print"/>
          <a:srcRect/>
          <a:stretch>
            <a:fillRect/>
          </a:stretch>
        </p:blipFill>
        <p:spPr bwMode="auto">
          <a:xfrm>
            <a:off x="155575" y="1308100"/>
            <a:ext cx="4351338" cy="4568825"/>
          </a:xfrm>
          <a:prstGeom prst="rect">
            <a:avLst/>
          </a:prstGeom>
          <a:noFill/>
          <a:ln w="9525">
            <a:noFill/>
            <a:miter lim="800000"/>
            <a:headEnd/>
            <a:tailEnd/>
          </a:ln>
        </p:spPr>
      </p:pic>
      <p:pic>
        <p:nvPicPr>
          <p:cNvPr id="4103" name="Picture 11"/>
          <p:cNvPicPr>
            <a:picLocks noChangeAspect="1" noChangeArrowheads="1"/>
          </p:cNvPicPr>
          <p:nvPr/>
        </p:nvPicPr>
        <p:blipFill>
          <a:blip r:embed="rId4" cstate="print"/>
          <a:srcRect/>
          <a:stretch>
            <a:fillRect/>
          </a:stretch>
        </p:blipFill>
        <p:spPr bwMode="auto">
          <a:xfrm>
            <a:off x="4702175" y="1125538"/>
            <a:ext cx="40719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750" y="496888"/>
            <a:ext cx="7848600" cy="603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1</a:t>
            </a:r>
            <a:endParaRPr lang="zh-TW" altLang="en-US" dirty="0"/>
          </a:p>
        </p:txBody>
      </p:sp>
      <p:sp>
        <p:nvSpPr>
          <p:cNvPr id="3" name="內容版面配置區 2"/>
          <p:cNvSpPr>
            <a:spLocks noGrp="1"/>
          </p:cNvSpPr>
          <p:nvPr>
            <p:ph idx="1"/>
          </p:nvPr>
        </p:nvSpPr>
        <p:spPr/>
        <p:txBody>
          <a:bodyPr/>
          <a:lstStyle/>
          <a:p>
            <a:r>
              <a:rPr lang="en-US" altLang="zh-HK" dirty="0" smtClean="0"/>
              <a:t>Q 1: Name the abnormality in the X-ray C spine. (2 marks) </a:t>
            </a:r>
            <a:endParaRPr lang="en-US" altLang="zh-HK" dirty="0" smtClean="0"/>
          </a:p>
          <a:p>
            <a:r>
              <a:rPr lang="en-US" altLang="zh-HK" dirty="0" smtClean="0"/>
              <a:t>Q2: What is the diagnosis? (2 marks</a:t>
            </a:r>
            <a:r>
              <a:rPr lang="en-US" altLang="zh-HK" dirty="0" smtClean="0"/>
              <a:t>)</a:t>
            </a:r>
          </a:p>
          <a:p>
            <a:r>
              <a:rPr lang="en-US" altLang="zh-HK" dirty="0" smtClean="0"/>
              <a:t>Q3: What is the </a:t>
            </a:r>
            <a:r>
              <a:rPr lang="en-US" altLang="zh-TW" dirty="0" smtClean="0"/>
              <a:t>most commonly used   classification for this injury and how to classify? (2 marks)</a:t>
            </a:r>
          </a:p>
          <a:p>
            <a:endParaRPr lang="en-US" altLang="zh-HK" dirty="0" smtClean="0"/>
          </a:p>
          <a:p>
            <a:endParaRPr lang="en-US" altLang="zh-HK" dirty="0" smtClean="0"/>
          </a:p>
          <a:p>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1</a:t>
            </a:r>
            <a:endParaRPr lang="zh-TW" altLang="en-US" dirty="0"/>
          </a:p>
        </p:txBody>
      </p:sp>
      <p:sp>
        <p:nvSpPr>
          <p:cNvPr id="3" name="內容版面配置區 2"/>
          <p:cNvSpPr>
            <a:spLocks noGrp="1"/>
          </p:cNvSpPr>
          <p:nvPr>
            <p:ph idx="1"/>
          </p:nvPr>
        </p:nvSpPr>
        <p:spPr/>
        <p:txBody>
          <a:bodyPr/>
          <a:lstStyle/>
          <a:p>
            <a:r>
              <a:rPr lang="en-US" altLang="zh-TW" dirty="0" smtClean="0"/>
              <a:t>Q4: What is the common etiology in young and elderly patients respectively? (2 marks)</a:t>
            </a:r>
          </a:p>
          <a:p>
            <a:r>
              <a:rPr lang="en-US" altLang="zh-TW" dirty="0" smtClean="0"/>
              <a:t>Q5</a:t>
            </a:r>
            <a:r>
              <a:rPr lang="en-US" altLang="zh-TW" dirty="0" smtClean="0"/>
              <a:t>. What are the treatment options for this patient? (2 marks)</a:t>
            </a:r>
          </a:p>
          <a:p>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zh-HK" smtClean="0"/>
              <a:t>Case 2 </a:t>
            </a:r>
            <a:endParaRPr lang="zh-HK" altLang="en-US" smtClean="0"/>
          </a:p>
        </p:txBody>
      </p:sp>
      <p:sp>
        <p:nvSpPr>
          <p:cNvPr id="11267" name="Content Placeholder 2"/>
          <p:cNvSpPr>
            <a:spLocks noGrp="1"/>
          </p:cNvSpPr>
          <p:nvPr>
            <p:ph idx="1"/>
          </p:nvPr>
        </p:nvSpPr>
        <p:spPr/>
        <p:txBody>
          <a:bodyPr>
            <a:normAutofit lnSpcReduction="10000"/>
          </a:bodyPr>
          <a:lstStyle/>
          <a:p>
            <a:pPr eaLnBrk="1" hangingPunct="1"/>
            <a:r>
              <a:rPr lang="en-US" altLang="zh-HK" smtClean="0"/>
              <a:t>A 25 months old child fell from 20cm height while playing on a gym-machine for “rotating exercise”. He landed on the ground with left foot and then fell down due to imbalance. He was unable to walk afterwards. No other injury was noted. </a:t>
            </a:r>
            <a:endParaRPr lang="zh-TW" altLang="zh-HK" smtClean="0"/>
          </a:p>
          <a:p>
            <a:pPr eaLnBrk="1" hangingPunct="1"/>
            <a:r>
              <a:rPr lang="en-US" altLang="zh-HK" smtClean="0"/>
              <a:t>Physical examination showed no external wound and mild tenderness was noted at distal left tibia. Examination on left hip, knee and ankle were unremarkable. </a:t>
            </a:r>
            <a:endParaRPr lang="zh-TW" altLang="zh-HK" smtClean="0"/>
          </a:p>
          <a:p>
            <a:pPr eaLnBrk="1" hangingPunct="1"/>
            <a:endParaRPr lang="zh-HK"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https://kwc-webmail/owa/service.svc/s/GetFileAttachment?id=AAMkADE4OGVjZDNmLTFiMTQtNDFlOC1hNWRmLWE1YWUxNDkwYjczNwBGAAAAAACDsTj6pri7QILR5hPHwLgcBwDJhl38YyrWEYyHAAKlkzNYAAADGAmuAACVraGduwj3TKXlebmOxS8QAACfyRSRAAABEgAQACvvLQTT2VdIjSnW6YFRRSI%3D&amp;X-OWA-CANARY=hmCBZMqTfEiSPnc7Ajx0BCmbZ1B1adUIHITc_GXhd1BTCLSFzQjXYHiWNrDRtcLOWqv0WSgNRuM."/>
          <p:cNvSpPr>
            <a:spLocks noChangeAspect="1" noChangeArrowheads="1"/>
          </p:cNvSpPr>
          <p:nvPr/>
        </p:nvSpPr>
        <p:spPr bwMode="auto">
          <a:xfrm>
            <a:off x="52388" y="-136525"/>
            <a:ext cx="3467100" cy="6334125"/>
          </a:xfrm>
          <a:prstGeom prst="rect">
            <a:avLst/>
          </a:prstGeom>
          <a:noFill/>
          <a:ln w="9525">
            <a:noFill/>
            <a:miter lim="800000"/>
            <a:headEnd/>
            <a:tailEnd/>
          </a:ln>
        </p:spPr>
        <p:txBody>
          <a:bodyPr/>
          <a:lstStyle/>
          <a:p>
            <a:endParaRPr lang="zh-HK" altLang="en-US"/>
          </a:p>
        </p:txBody>
      </p:sp>
      <p:sp>
        <p:nvSpPr>
          <p:cNvPr id="12291" name="AutoShape 4" descr="https://kwc-webmail/owa/service.svc/s/GetFileAttachment?id=AAMkADE4OGVjZDNmLTFiMTQtNDFlOC1hNWRmLWE1YWUxNDkwYjczNwBGAAAAAACDsTj6pri7QILR5hPHwLgcBwDJhl38YyrWEYyHAAKlkzNYAAADGAmuAACVraGduwj3TKXlebmOxS8QAACfyRSRAAABEgAQAFBjKVeGziZJuQVof%2BzUdD4%3D&amp;X-OWA-CANARY=hmCBZMqTfEiSPnc7Ajx0BCmbZ1B1adUIHITc_GXhd1BTCLSFzQjXYHiWNrDRtcLOWqv0WSgNRuM."/>
          <p:cNvSpPr>
            <a:spLocks noChangeAspect="1" noChangeArrowheads="1"/>
          </p:cNvSpPr>
          <p:nvPr/>
        </p:nvSpPr>
        <p:spPr bwMode="auto">
          <a:xfrm>
            <a:off x="52388" y="-136525"/>
            <a:ext cx="3467100" cy="6286500"/>
          </a:xfrm>
          <a:prstGeom prst="rect">
            <a:avLst/>
          </a:prstGeom>
          <a:noFill/>
          <a:ln w="9525">
            <a:noFill/>
            <a:miter lim="800000"/>
            <a:headEnd/>
            <a:tailEnd/>
          </a:ln>
        </p:spPr>
        <p:txBody>
          <a:bodyPr/>
          <a:lstStyle/>
          <a:p>
            <a:endParaRPr lang="zh-HK" altLang="en-US"/>
          </a:p>
        </p:txBody>
      </p:sp>
      <p:pic>
        <p:nvPicPr>
          <p:cNvPr id="12292" name="Picture 5" descr="D:\Users\tky968\Desktop\OSCE Feb 7\Q2AP.png"/>
          <p:cNvPicPr>
            <a:picLocks noChangeAspect="1" noChangeArrowheads="1"/>
          </p:cNvPicPr>
          <p:nvPr/>
        </p:nvPicPr>
        <p:blipFill>
          <a:blip r:embed="rId3" cstate="print"/>
          <a:srcRect/>
          <a:stretch>
            <a:fillRect/>
          </a:stretch>
        </p:blipFill>
        <p:spPr bwMode="auto">
          <a:xfrm>
            <a:off x="4787900" y="0"/>
            <a:ext cx="3833813" cy="6953250"/>
          </a:xfrm>
          <a:prstGeom prst="rect">
            <a:avLst/>
          </a:prstGeom>
          <a:noFill/>
          <a:ln w="9525">
            <a:noFill/>
            <a:miter lim="800000"/>
            <a:headEnd/>
            <a:tailEnd/>
          </a:ln>
        </p:spPr>
      </p:pic>
      <p:pic>
        <p:nvPicPr>
          <p:cNvPr id="12293" name="Picture 6" descr="D:\Users\tky968\Desktop\OSCE Feb 7\Q2lateral.png"/>
          <p:cNvPicPr>
            <a:picLocks noChangeAspect="1" noChangeArrowheads="1"/>
          </p:cNvPicPr>
          <p:nvPr/>
        </p:nvPicPr>
        <p:blipFill>
          <a:blip r:embed="rId4" cstate="print"/>
          <a:srcRect/>
          <a:stretch>
            <a:fillRect/>
          </a:stretch>
        </p:blipFill>
        <p:spPr bwMode="auto">
          <a:xfrm>
            <a:off x="395288" y="0"/>
            <a:ext cx="3763962" cy="687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Case 2</a:t>
            </a:r>
            <a:endParaRPr lang="zh-TW" altLang="en-US" dirty="0"/>
          </a:p>
        </p:txBody>
      </p:sp>
      <p:sp>
        <p:nvSpPr>
          <p:cNvPr id="3" name="內容版面配置區 2"/>
          <p:cNvSpPr>
            <a:spLocks noGrp="1"/>
          </p:cNvSpPr>
          <p:nvPr>
            <p:ph idx="1"/>
          </p:nvPr>
        </p:nvSpPr>
        <p:spPr/>
        <p:txBody>
          <a:bodyPr/>
          <a:lstStyle/>
          <a:p>
            <a:r>
              <a:rPr lang="en-US" altLang="zh-HK" dirty="0" smtClean="0"/>
              <a:t>Q1: Here are the x-rays of this child, what is the finding? (1 mark</a:t>
            </a:r>
            <a:r>
              <a:rPr lang="en-US" altLang="zh-HK" dirty="0" smtClean="0"/>
              <a:t>)</a:t>
            </a:r>
          </a:p>
          <a:p>
            <a:r>
              <a:rPr lang="en-US" altLang="zh-HK" dirty="0" smtClean="0"/>
              <a:t>Q2: Name one differential diagnosis of the above finding (1 mark</a:t>
            </a:r>
            <a:r>
              <a:rPr lang="en-US" altLang="zh-HK" dirty="0" smtClean="0"/>
              <a:t>)</a:t>
            </a:r>
          </a:p>
          <a:p>
            <a:r>
              <a:rPr lang="en-US" altLang="zh-HK" dirty="0" smtClean="0"/>
              <a:t>Q3: Name two complications of the above condition (2 marks)</a:t>
            </a:r>
            <a:endParaRPr lang="zh-TW" altLang="zh-HK" dirty="0" smtClean="0"/>
          </a:p>
          <a:p>
            <a:endParaRPr lang="zh-TW" altLang="zh-HK" dirty="0" smtClean="0"/>
          </a:p>
          <a:p>
            <a:endParaRPr lang="zh-TW" altLang="zh-HK" dirty="0" smtClean="0"/>
          </a:p>
          <a:p>
            <a:endParaRPr lang="zh-TW" alt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324</TotalTime>
  <Words>814</Words>
  <Application>Microsoft Office PowerPoint</Application>
  <PresentationFormat>如螢幕大小 (4:3)</PresentationFormat>
  <Paragraphs>80</Paragraphs>
  <Slides>23</Slides>
  <Notes>23</Notes>
  <HiddenSlides>0</HiddenSlides>
  <MMClips>0</MMClips>
  <ScaleCrop>false</ScaleCrop>
  <HeadingPairs>
    <vt:vector size="4" baseType="variant">
      <vt:variant>
        <vt:lpstr>佈景主題</vt:lpstr>
      </vt:variant>
      <vt:variant>
        <vt:i4>1</vt:i4>
      </vt:variant>
      <vt:variant>
        <vt:lpstr>投影片標題</vt:lpstr>
      </vt:variant>
      <vt:variant>
        <vt:i4>23</vt:i4>
      </vt:variant>
    </vt:vector>
  </HeadingPairs>
  <TitlesOfParts>
    <vt:vector size="24" baseType="lpstr">
      <vt:lpstr>暗香撲面</vt:lpstr>
      <vt:lpstr>JCM OSCE Questions CMC AED</vt:lpstr>
      <vt:lpstr>Case 1</vt:lpstr>
      <vt:lpstr>投影片 3</vt:lpstr>
      <vt:lpstr>投影片 4</vt:lpstr>
      <vt:lpstr>Case 1</vt:lpstr>
      <vt:lpstr>Case 1</vt:lpstr>
      <vt:lpstr>Case 2 </vt:lpstr>
      <vt:lpstr>投影片 8</vt:lpstr>
      <vt:lpstr>Case 2</vt:lpstr>
      <vt:lpstr>Case 2</vt:lpstr>
      <vt:lpstr>Case 3</vt:lpstr>
      <vt:lpstr>投影片 12</vt:lpstr>
      <vt:lpstr>Case 3</vt:lpstr>
      <vt:lpstr>投影片 14</vt:lpstr>
      <vt:lpstr>Case 3</vt:lpstr>
      <vt:lpstr>Case 4</vt:lpstr>
      <vt:lpstr>Case 4</vt:lpstr>
      <vt:lpstr>投影片 18</vt:lpstr>
      <vt:lpstr>Case 4</vt:lpstr>
      <vt:lpstr>Case 5</vt:lpstr>
      <vt:lpstr>投影片 21</vt:lpstr>
      <vt:lpstr>Case 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CMC AED</dc:title>
  <dc:creator>User</dc:creator>
  <cp:lastModifiedBy>crystal</cp:lastModifiedBy>
  <cp:revision>51</cp:revision>
  <dcterms:created xsi:type="dcterms:W3CDTF">2018-01-23T00:32:08Z</dcterms:created>
  <dcterms:modified xsi:type="dcterms:W3CDTF">2018-02-05T07:04:48Z</dcterms:modified>
</cp:coreProperties>
</file>